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20" r:id="rId2"/>
    <p:sldId id="321" r:id="rId3"/>
    <p:sldId id="322" r:id="rId4"/>
    <p:sldId id="323" r:id="rId5"/>
    <p:sldId id="324" r:id="rId6"/>
    <p:sldId id="325" r:id="rId7"/>
    <p:sldId id="326" r:id="rId8"/>
    <p:sldId id="328" r:id="rId9"/>
    <p:sldId id="329" r:id="rId10"/>
    <p:sldId id="316" r:id="rId11"/>
    <p:sldId id="330" r:id="rId12"/>
    <p:sldId id="319" r:id="rId13"/>
    <p:sldId id="310" r:id="rId14"/>
  </p:sldIdLst>
  <p:sldSz cx="9144000" cy="6858000" type="screen4x3"/>
  <p:notesSz cx="9369425"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99"/>
    <a:srgbClr val="FFFFFF"/>
    <a:srgbClr val="027227"/>
    <a:srgbClr val="FF33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3" autoAdjust="0"/>
    <p:restoredTop sz="77658" autoAdjust="0"/>
  </p:normalViewPr>
  <p:slideViewPr>
    <p:cSldViewPr>
      <p:cViewPr varScale="1">
        <p:scale>
          <a:sx n="38" d="100"/>
          <a:sy n="38" d="100"/>
        </p:scale>
        <p:origin x="-1284" y="-96"/>
      </p:cViewPr>
      <p:guideLst>
        <p:guide orient="horz" pos="2160"/>
        <p:guide pos="2880"/>
      </p:guideLst>
    </p:cSldViewPr>
  </p:slideViewPr>
  <p:outlineViewPr>
    <p:cViewPr>
      <p:scale>
        <a:sx n="33" d="100"/>
        <a:sy n="33" d="100"/>
      </p:scale>
      <p:origin x="0" y="10182"/>
    </p:cViewPr>
  </p:outlineViewPr>
  <p:notesTextViewPr>
    <p:cViewPr>
      <p:scale>
        <a:sx n="100" d="100"/>
        <a:sy n="100" d="100"/>
      </p:scale>
      <p:origin x="0" y="0"/>
    </p:cViewPr>
  </p:notesTextViewPr>
  <p:notesViewPr>
    <p:cSldViewPr>
      <p:cViewPr varScale="1">
        <p:scale>
          <a:sx n="50" d="100"/>
          <a:sy n="50" d="100"/>
        </p:scale>
        <p:origin x="-1860" y="-96"/>
      </p:cViewPr>
      <p:guideLst>
        <p:guide orient="horz" pos="2228"/>
        <p:guide pos="295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060084" cy="35385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307174" y="2"/>
            <a:ext cx="4060084" cy="353854"/>
          </a:xfrm>
          <a:prstGeom prst="rect">
            <a:avLst/>
          </a:prstGeom>
        </p:spPr>
        <p:txBody>
          <a:bodyPr vert="horz" lIns="91440" tIns="45720" rIns="91440" bIns="45720" rtlCol="0"/>
          <a:lstStyle>
            <a:lvl1pPr algn="r">
              <a:defRPr sz="1200"/>
            </a:lvl1pPr>
          </a:lstStyle>
          <a:p>
            <a:fld id="{3F0F1CFB-C12D-44EB-A62F-4F0B9DD5DD3D}" type="datetimeFigureOut">
              <a:rPr lang="en-US" smtClean="0"/>
              <a:pPr/>
              <a:t>12/21/2014</a:t>
            </a:fld>
            <a:endParaRPr lang="en-GB"/>
          </a:p>
        </p:txBody>
      </p:sp>
      <p:sp>
        <p:nvSpPr>
          <p:cNvPr id="4" name="Footer Placeholder 3"/>
          <p:cNvSpPr>
            <a:spLocks noGrp="1"/>
          </p:cNvSpPr>
          <p:nvPr>
            <p:ph type="ftr" sz="quarter" idx="2"/>
          </p:nvPr>
        </p:nvSpPr>
        <p:spPr>
          <a:xfrm>
            <a:off x="0" y="6721994"/>
            <a:ext cx="4060084" cy="35385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307174" y="6721994"/>
            <a:ext cx="4060084" cy="353854"/>
          </a:xfrm>
          <a:prstGeom prst="rect">
            <a:avLst/>
          </a:prstGeom>
        </p:spPr>
        <p:txBody>
          <a:bodyPr vert="horz" lIns="91440" tIns="45720" rIns="91440" bIns="45720" rtlCol="0" anchor="b"/>
          <a:lstStyle>
            <a:lvl1pPr algn="r">
              <a:defRPr sz="1200"/>
            </a:lvl1pPr>
          </a:lstStyle>
          <a:p>
            <a:fld id="{A7984F64-600F-472E-B766-0F1545E61249}"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060084" cy="35385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307715" y="2"/>
            <a:ext cx="4060084" cy="353854"/>
          </a:xfrm>
          <a:prstGeom prst="rect">
            <a:avLst/>
          </a:prstGeom>
        </p:spPr>
        <p:txBody>
          <a:bodyPr vert="horz" lIns="91440" tIns="45720" rIns="91440" bIns="45720" rtlCol="0"/>
          <a:lstStyle>
            <a:lvl1pPr algn="r">
              <a:defRPr sz="1200"/>
            </a:lvl1pPr>
          </a:lstStyle>
          <a:p>
            <a:fld id="{8CC7471C-EE4A-4E80-85FB-F78143F890F2}" type="datetimeFigureOut">
              <a:rPr lang="en-GB" smtClean="0"/>
              <a:pPr/>
              <a:t>21/12/2014</a:t>
            </a:fld>
            <a:endParaRPr lang="en-GB"/>
          </a:p>
        </p:txBody>
      </p:sp>
      <p:sp>
        <p:nvSpPr>
          <p:cNvPr id="4" name="Slide Image Placeholder 3"/>
          <p:cNvSpPr>
            <a:spLocks noGrp="1" noRot="1" noChangeAspect="1"/>
          </p:cNvSpPr>
          <p:nvPr>
            <p:ph type="sldImg" idx="2"/>
          </p:nvPr>
        </p:nvSpPr>
        <p:spPr>
          <a:xfrm>
            <a:off x="2914650" y="530225"/>
            <a:ext cx="3540125" cy="26558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36944" y="3361610"/>
            <a:ext cx="7495539" cy="31846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721584"/>
            <a:ext cx="4060084" cy="35385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307715" y="6721584"/>
            <a:ext cx="4060084" cy="353854"/>
          </a:xfrm>
          <a:prstGeom prst="rect">
            <a:avLst/>
          </a:prstGeom>
        </p:spPr>
        <p:txBody>
          <a:bodyPr vert="horz" lIns="91440" tIns="45720" rIns="91440" bIns="45720" rtlCol="0" anchor="b"/>
          <a:lstStyle>
            <a:lvl1pPr algn="r">
              <a:defRPr sz="1200"/>
            </a:lvl1pPr>
          </a:lstStyle>
          <a:p>
            <a:fld id="{5D480D6B-46E1-4A49-8C2B-F17DD3C8748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5 continents represented among readers (Africa, N &amp; S America, Asia &amp; Indian</a:t>
            </a:r>
            <a:r>
              <a:rPr lang="en-GB" baseline="0" dirty="0" smtClean="0"/>
              <a:t> Subcontinent</a:t>
            </a:r>
            <a:r>
              <a:rPr lang="en-GB" dirty="0" smtClean="0"/>
              <a:t>) and speaker (Europe).  Next year penguins</a:t>
            </a:r>
            <a:r>
              <a:rPr lang="en-GB" baseline="0" dirty="0" smtClean="0"/>
              <a:t> and Islanders.</a:t>
            </a:r>
            <a:endParaRPr lang="en-GB" dirty="0" smtClean="0"/>
          </a:p>
        </p:txBody>
      </p:sp>
      <p:sp>
        <p:nvSpPr>
          <p:cNvPr id="4" name="Slide Number Placeholder 3"/>
          <p:cNvSpPr>
            <a:spLocks noGrp="1"/>
          </p:cNvSpPr>
          <p:nvPr>
            <p:ph type="sldNum" sz="quarter" idx="10"/>
          </p:nvPr>
        </p:nvSpPr>
        <p:spPr/>
        <p:txBody>
          <a:bodyPr/>
          <a:lstStyle/>
          <a:p>
            <a:fld id="{5D480D6B-46E1-4A49-8C2B-F17DD3C87480}" type="slidenum">
              <a:rPr lang="en-GB" smtClean="0"/>
              <a:pPr/>
              <a:t>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Waiting for the consolation – knew</a:t>
            </a:r>
            <a:r>
              <a:rPr lang="en-GB" baseline="0" dirty="0" smtClean="0"/>
              <a:t> the trouble the world was in (Israel under Rome, poor spiritual state of nation – divisions and hypocrisy)</a:t>
            </a:r>
          </a:p>
          <a:p>
            <a:r>
              <a:rPr lang="en-GB" baseline="0" dirty="0" smtClean="0"/>
              <a:t>The Consolation he awaited was to comfort, console Israel – He is Emmanuel (God is with us).  Simeon would say, ‘Come, Emmanuel.’</a:t>
            </a:r>
          </a:p>
          <a:p>
            <a:r>
              <a:rPr lang="en-GB" baseline="0" dirty="0" smtClean="0"/>
              <a:t>Do you see how bad the world is?  Do you see the apathy, division, hypocrisy in the church?  Are you waiting on Jesus to return (still coming to church) and doing your part (he was just and devout) in personal holiness to improve the situation?  This is not passive waiting!  While he waited the HS led him for his daily life and for the revelation moment.  Have you had the revelation moment? </a:t>
            </a:r>
          </a:p>
          <a:p>
            <a:r>
              <a:rPr lang="en-GB" baseline="0" dirty="0" smtClean="0"/>
              <a:t>When Emmanuel came, Simeon blessed God and the parents.  Imagine the feeling – HERE IS THE CONSOLATION!  EVERYTHING IS GOING TO BE ALRIGHT.  We sing, ‘Come, Emmanuel’  He has come and will come again.  Are we waiting actively? </a:t>
            </a:r>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10</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Working = serving God (whatever the job).  She knew</a:t>
            </a:r>
            <a:r>
              <a:rPr lang="en-GB" baseline="0" dirty="0" smtClean="0"/>
              <a:t> that nothing mattered more than serving God.  Seeking God and His kingdom first is our true ministry and what we were created for.  Our job and service in church are a consequence of seeking him as our daily goal.  We were created for good works.</a:t>
            </a:r>
            <a:endParaRPr lang="en-GB" dirty="0" smtClean="0"/>
          </a:p>
          <a:p>
            <a:r>
              <a:rPr lang="en-GB" dirty="0" smtClean="0"/>
              <a:t>Waiting and working must go together.  </a:t>
            </a:r>
          </a:p>
          <a:p>
            <a:r>
              <a:rPr lang="en-GB" dirty="0" smtClean="0"/>
              <a:t>How</a:t>
            </a:r>
            <a:r>
              <a:rPr lang="en-GB" baseline="0" dirty="0" smtClean="0"/>
              <a:t> much of your ‘day and night’ is given to serving God?  Including through your ‘day job’.  </a:t>
            </a:r>
          </a:p>
          <a:p>
            <a:r>
              <a:rPr lang="en-GB" baseline="0" dirty="0" smtClean="0"/>
              <a:t>How is your response to daily &amp; nightly situations?  Are you frequently saying, Thank God, </a:t>
            </a:r>
            <a:r>
              <a:rPr lang="en-GB" baseline="0" dirty="0" err="1" smtClean="0"/>
              <a:t>PTL</a:t>
            </a:r>
            <a:r>
              <a:rPr lang="en-GB" baseline="0" dirty="0" smtClean="0"/>
              <a:t>, and looking for opportunity to speak of him?</a:t>
            </a:r>
          </a:p>
          <a:p>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11</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Come, Emmanuel. Don’t say it unless you mean it.</a:t>
            </a:r>
          </a:p>
          <a:p>
            <a:r>
              <a:rPr lang="en-GB" baseline="0" dirty="0" smtClean="0"/>
              <a:t>Jesus promised to pour out the HS.  He leads us for big decisions but also for daily decisions if we will let him.  To say C, E means we invite his HS to work in the corners of our life.  It means we give him control  or decisions </a:t>
            </a:r>
          </a:p>
          <a:p>
            <a:r>
              <a:rPr lang="en-GB" baseline="0" dirty="0" smtClean="0"/>
              <a:t>Jesus commanded us not to forsake assembly, but more importantly we are His temple.  We must carry his presence.  </a:t>
            </a:r>
          </a:p>
          <a:p>
            <a:r>
              <a:rPr lang="en-GB" baseline="0" dirty="0" smtClean="0"/>
              <a:t>We live our words (Come, Emmanuel) by working while we are waiting.  </a:t>
            </a:r>
          </a:p>
        </p:txBody>
      </p:sp>
      <p:sp>
        <p:nvSpPr>
          <p:cNvPr id="4" name="Slide Number Placeholder 3"/>
          <p:cNvSpPr>
            <a:spLocks noGrp="1"/>
          </p:cNvSpPr>
          <p:nvPr>
            <p:ph type="sldNum" sz="quarter" idx="10"/>
          </p:nvPr>
        </p:nvSpPr>
        <p:spPr/>
        <p:txBody>
          <a:bodyPr/>
          <a:lstStyle/>
          <a:p>
            <a:fld id="{5D480D6B-46E1-4A49-8C2B-F17DD3C87480}" type="slidenum">
              <a:rPr lang="en-GB" smtClean="0"/>
              <a:pPr/>
              <a:t>12</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Sing Oh Holy Night.  The night that Jesus was born.  Jesus wants to be ‘born’ in our hearts today.  </a:t>
            </a:r>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DFB993B-6BB2-4B15-8D2B-68F4AA02C70D}" type="datetimeFigureOut">
              <a:rPr lang="en-US" smtClean="0"/>
              <a:pPr/>
              <a:t>12/21/2014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FB993B-6BB2-4B15-8D2B-68F4AA02C70D}" type="datetimeFigureOut">
              <a:rPr lang="en-US" smtClean="0"/>
              <a:pPr/>
              <a:t>12/21/2014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FB993B-6BB2-4B15-8D2B-68F4AA02C70D}" type="datetimeFigureOut">
              <a:rPr lang="en-US" smtClean="0"/>
              <a:pPr/>
              <a:t>12/21/2014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FB993B-6BB2-4B15-8D2B-68F4AA02C70D}" type="datetimeFigureOut">
              <a:rPr lang="en-US" smtClean="0"/>
              <a:pPr/>
              <a:t>12/21/2014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FB993B-6BB2-4B15-8D2B-68F4AA02C70D}" type="datetimeFigureOut">
              <a:rPr lang="en-US" smtClean="0"/>
              <a:pPr/>
              <a:t>12/21/2014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DFB993B-6BB2-4B15-8D2B-68F4AA02C70D}" type="datetimeFigureOut">
              <a:rPr lang="en-US" smtClean="0"/>
              <a:pPr/>
              <a:t>12/21/2014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FB993B-6BB2-4B15-8D2B-68F4AA02C70D}" type="datetimeFigureOut">
              <a:rPr lang="en-US" smtClean="0"/>
              <a:pPr/>
              <a:t>12/21/2014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DFB993B-6BB2-4B15-8D2B-68F4AA02C70D}" type="datetimeFigureOut">
              <a:rPr lang="en-US" smtClean="0"/>
              <a:pPr/>
              <a:t>12/21/2014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B993B-6BB2-4B15-8D2B-68F4AA02C70D}" type="datetimeFigureOut">
              <a:rPr lang="en-US" smtClean="0"/>
              <a:pPr/>
              <a:t>12/21/2014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B993B-6BB2-4B15-8D2B-68F4AA02C70D}" type="datetimeFigureOut">
              <a:rPr lang="en-US" smtClean="0"/>
              <a:pPr/>
              <a:t>12/21/2014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B993B-6BB2-4B15-8D2B-68F4AA02C70D}" type="datetimeFigureOut">
              <a:rPr lang="en-US" smtClean="0"/>
              <a:pPr/>
              <a:t>12/21/2014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B993B-6BB2-4B15-8D2B-68F4AA02C70D}" type="datetimeFigureOut">
              <a:rPr lang="en-US" smtClean="0"/>
              <a:pPr/>
              <a:t>12/21/2014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ED1C0-8531-41E6-B47B-CC99C6606DE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en-GB" dirty="0" smtClean="0"/>
              <a:t>Luke 2:1-7</a:t>
            </a:r>
            <a:endParaRPr lang="en-GB" dirty="0"/>
          </a:p>
        </p:txBody>
      </p:sp>
      <p:sp>
        <p:nvSpPr>
          <p:cNvPr id="3" name="Content Placeholder 2"/>
          <p:cNvSpPr>
            <a:spLocks noGrp="1"/>
          </p:cNvSpPr>
          <p:nvPr>
            <p:ph idx="1"/>
          </p:nvPr>
        </p:nvSpPr>
        <p:spPr>
          <a:xfrm>
            <a:off x="457200" y="980728"/>
            <a:ext cx="8291264" cy="5472608"/>
          </a:xfrm>
        </p:spPr>
        <p:txBody>
          <a:bodyPr>
            <a:normAutofit fontScale="85000" lnSpcReduction="20000"/>
          </a:bodyPr>
          <a:lstStyle/>
          <a:p>
            <a:pPr fontAlgn="t">
              <a:buNone/>
            </a:pPr>
            <a:r>
              <a:rPr lang="en-US" dirty="0" smtClean="0"/>
              <a:t>And it came to pass in those days </a:t>
            </a:r>
            <a:r>
              <a:rPr lang="en-US" i="1" dirty="0" smtClean="0"/>
              <a:t>that</a:t>
            </a:r>
            <a:r>
              <a:rPr lang="en-US" dirty="0" smtClean="0"/>
              <a:t> a decree went out from Caesar Augustus that all the world should be registered. 2 This census first took place while </a:t>
            </a:r>
            <a:r>
              <a:rPr lang="en-US" dirty="0" err="1" smtClean="0"/>
              <a:t>Quirinius</a:t>
            </a:r>
            <a:r>
              <a:rPr lang="en-US" dirty="0" smtClean="0"/>
              <a:t> was governing Syria. 3 So all went to be registered, everyone to his own city.</a:t>
            </a:r>
          </a:p>
          <a:p>
            <a:pPr fontAlgn="t">
              <a:buNone/>
            </a:pPr>
            <a:r>
              <a:rPr lang="en-US" dirty="0" smtClean="0"/>
              <a:t>4 Joseph also went up from Galilee, out of the city of Nazareth, into Judea, to the city of David, which is called Bethlehem, because he was of the house and lineage of David, 5 to be registered with Mary, his betrothed wife, who was with child. 6 So it was, that while they were there, the days were completed for her to be delivered. 7 And she brought forth her firstborn Son, and wrapped Him in swaddling cloths, and laid Him in a manger, because there was no room for them in the inn.</a:t>
            </a:r>
            <a:endParaRPr lang="en-GB"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4624"/>
            <a:ext cx="8280920" cy="2246769"/>
          </a:xfrm>
          <a:prstGeom prst="rect">
            <a:avLst/>
          </a:prstGeom>
        </p:spPr>
        <p:txBody>
          <a:bodyPr wrap="square">
            <a:spAutoFit/>
          </a:bodyPr>
          <a:lstStyle/>
          <a:p>
            <a:pPr algn="ctr"/>
            <a:r>
              <a:rPr lang="en-US" sz="8000" b="1" dirty="0" smtClean="0">
                <a:solidFill>
                  <a:srgbClr val="FF0000"/>
                </a:solidFill>
                <a:effectLst>
                  <a:outerShdw blurRad="38100" dist="38100" dir="2700000" algn="tl">
                    <a:srgbClr val="000000">
                      <a:alpha val="43137"/>
                    </a:srgbClr>
                  </a:outerShdw>
                </a:effectLst>
              </a:rPr>
              <a:t>Come, Emmanuel</a:t>
            </a:r>
          </a:p>
          <a:p>
            <a:pPr algn="ctr"/>
            <a:r>
              <a:rPr lang="en-US" sz="6000" i="1" dirty="0" smtClean="0">
                <a:solidFill>
                  <a:schemeClr val="accent2">
                    <a:lumMod val="75000"/>
                  </a:schemeClr>
                </a:solidFill>
              </a:rPr>
              <a:t>WAITING - </a:t>
            </a:r>
            <a:r>
              <a:rPr lang="en-US" sz="4000" i="1" dirty="0" smtClean="0"/>
              <a:t>Simeon</a:t>
            </a:r>
            <a:endParaRPr lang="en-US" sz="2000" i="1" dirty="0" smtClean="0"/>
          </a:p>
        </p:txBody>
      </p:sp>
      <p:sp>
        <p:nvSpPr>
          <p:cNvPr id="3" name="Rectangle 2"/>
          <p:cNvSpPr/>
          <p:nvPr/>
        </p:nvSpPr>
        <p:spPr>
          <a:xfrm>
            <a:off x="179512" y="2348880"/>
            <a:ext cx="8496944" cy="2308324"/>
          </a:xfrm>
          <a:prstGeom prst="rect">
            <a:avLst/>
          </a:prstGeom>
        </p:spPr>
        <p:txBody>
          <a:bodyPr wrap="square">
            <a:spAutoFit/>
          </a:bodyPr>
          <a:lstStyle/>
          <a:p>
            <a:pPr lvl="1">
              <a:buFont typeface="Arial" pitchFamily="34" charset="0"/>
              <a:buChar char="•"/>
            </a:pPr>
            <a:r>
              <a:rPr lang="en-US" sz="3600" i="1" dirty="0" smtClean="0">
                <a:solidFill>
                  <a:schemeClr val="accent2">
                    <a:lumMod val="75000"/>
                  </a:schemeClr>
                </a:solidFill>
              </a:rPr>
              <a:t>Waiting for the consolation of Israel </a:t>
            </a:r>
            <a:r>
              <a:rPr lang="en-US" sz="3600" i="1" dirty="0" smtClean="0"/>
              <a:t>(Luke 2:25)</a:t>
            </a:r>
            <a:endParaRPr lang="en-US" sz="3600" i="1" dirty="0" smtClean="0">
              <a:solidFill>
                <a:schemeClr val="accent2">
                  <a:lumMod val="75000"/>
                </a:schemeClr>
              </a:solidFill>
            </a:endParaRPr>
          </a:p>
          <a:p>
            <a:pPr lvl="1">
              <a:buFont typeface="Arial" pitchFamily="34" charset="0"/>
              <a:buChar char="•"/>
            </a:pPr>
            <a:r>
              <a:rPr lang="en-US" sz="3600" i="1" dirty="0" smtClean="0">
                <a:solidFill>
                  <a:schemeClr val="accent2">
                    <a:lumMod val="75000"/>
                  </a:schemeClr>
                </a:solidFill>
              </a:rPr>
              <a:t>Led by the Holy Spirit </a:t>
            </a:r>
            <a:r>
              <a:rPr lang="en-US" sz="3600" i="1" dirty="0" err="1" smtClean="0">
                <a:solidFill>
                  <a:schemeClr val="accent2">
                    <a:lumMod val="75000"/>
                  </a:schemeClr>
                </a:solidFill>
              </a:rPr>
              <a:t>v25</a:t>
            </a:r>
            <a:r>
              <a:rPr lang="en-US" sz="3600" i="1" dirty="0" smtClean="0">
                <a:solidFill>
                  <a:schemeClr val="accent2">
                    <a:lumMod val="75000"/>
                  </a:schemeClr>
                </a:solidFill>
              </a:rPr>
              <a:t>-26 (esp. to the temple that day </a:t>
            </a:r>
            <a:r>
              <a:rPr lang="en-US" sz="3600" i="1" dirty="0" err="1" smtClean="0">
                <a:solidFill>
                  <a:schemeClr val="accent2">
                    <a:lumMod val="75000"/>
                  </a:schemeClr>
                </a:solidFill>
              </a:rPr>
              <a:t>v27</a:t>
            </a:r>
            <a:r>
              <a:rPr lang="en-US" sz="3600" i="1" dirty="0" smtClean="0">
                <a:solidFill>
                  <a:schemeClr val="accent2">
                    <a:lumMod val="75000"/>
                  </a:schemeClr>
                </a:solidFill>
              </a:rPr>
              <a:t>)</a:t>
            </a:r>
            <a:endParaRPr lang="en-GB" sz="3600" dirty="0"/>
          </a:p>
        </p:txBody>
      </p:sp>
      <p:sp>
        <p:nvSpPr>
          <p:cNvPr id="5" name="Rectangle 4"/>
          <p:cNvSpPr/>
          <p:nvPr/>
        </p:nvSpPr>
        <p:spPr>
          <a:xfrm>
            <a:off x="0" y="4653136"/>
            <a:ext cx="9144000" cy="1200329"/>
          </a:xfrm>
          <a:prstGeom prst="rect">
            <a:avLst/>
          </a:prstGeom>
        </p:spPr>
        <p:txBody>
          <a:bodyPr wrap="square">
            <a:spAutoFit/>
          </a:bodyPr>
          <a:lstStyle/>
          <a:p>
            <a:pPr lvl="1"/>
            <a:r>
              <a:rPr lang="en-US" sz="3600" i="1" dirty="0" smtClean="0"/>
              <a:t>RESPONSE</a:t>
            </a:r>
          </a:p>
          <a:p>
            <a:pPr lvl="1"/>
            <a:r>
              <a:rPr lang="en-US" sz="3600" i="1" dirty="0" smtClean="0">
                <a:solidFill>
                  <a:schemeClr val="accent2">
                    <a:lumMod val="75000"/>
                  </a:schemeClr>
                </a:solidFill>
              </a:rPr>
              <a:t>Blessed God &amp; the parents of Jesus (</a:t>
            </a:r>
            <a:r>
              <a:rPr lang="en-US" sz="3600" i="1" dirty="0" err="1" smtClean="0">
                <a:solidFill>
                  <a:schemeClr val="accent2">
                    <a:lumMod val="75000"/>
                  </a:schemeClr>
                </a:solidFill>
              </a:rPr>
              <a:t>v28</a:t>
            </a:r>
            <a:r>
              <a:rPr lang="en-US" sz="3600" i="1" dirty="0" smtClean="0">
                <a:solidFill>
                  <a:schemeClr val="accent2">
                    <a:lumMod val="75000"/>
                  </a:schemeClr>
                </a:solidFill>
              </a:rPr>
              <a:t>, 34)</a:t>
            </a:r>
            <a:endParaRPr lang="en-GB" sz="36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amond(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diamond(in)">
                                      <p:cBhvr>
                                        <p:cTn id="27" dur="20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diamond(in)">
                                      <p:cBhvr>
                                        <p:cTn id="3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P spid="3" grpId="0" build="p" bldLvl="2"/>
      <p:bldP spid="5"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4624"/>
            <a:ext cx="8280920" cy="2246769"/>
          </a:xfrm>
          <a:prstGeom prst="rect">
            <a:avLst/>
          </a:prstGeom>
        </p:spPr>
        <p:txBody>
          <a:bodyPr wrap="square">
            <a:spAutoFit/>
          </a:bodyPr>
          <a:lstStyle/>
          <a:p>
            <a:pPr algn="ctr"/>
            <a:r>
              <a:rPr lang="en-US" sz="8000" b="1" dirty="0" smtClean="0">
                <a:solidFill>
                  <a:srgbClr val="FF0000"/>
                </a:solidFill>
                <a:effectLst>
                  <a:outerShdw blurRad="38100" dist="38100" dir="2700000" algn="tl">
                    <a:srgbClr val="000000">
                      <a:alpha val="43137"/>
                    </a:srgbClr>
                  </a:outerShdw>
                </a:effectLst>
              </a:rPr>
              <a:t>Come, Emmanuel</a:t>
            </a:r>
          </a:p>
          <a:p>
            <a:pPr algn="ctr"/>
            <a:r>
              <a:rPr lang="en-US" sz="6000" i="1" dirty="0" smtClean="0">
                <a:solidFill>
                  <a:schemeClr val="accent2">
                    <a:lumMod val="75000"/>
                  </a:schemeClr>
                </a:solidFill>
              </a:rPr>
              <a:t>WORKING - </a:t>
            </a:r>
            <a:r>
              <a:rPr lang="en-US" sz="4000" i="1" dirty="0" smtClean="0"/>
              <a:t>Anna</a:t>
            </a:r>
            <a:endParaRPr lang="en-US" sz="2000" i="1" dirty="0" smtClean="0"/>
          </a:p>
        </p:txBody>
      </p:sp>
      <p:sp>
        <p:nvSpPr>
          <p:cNvPr id="3" name="Rectangle 2"/>
          <p:cNvSpPr/>
          <p:nvPr/>
        </p:nvSpPr>
        <p:spPr>
          <a:xfrm>
            <a:off x="0" y="2348880"/>
            <a:ext cx="9144000" cy="1754326"/>
          </a:xfrm>
          <a:prstGeom prst="rect">
            <a:avLst/>
          </a:prstGeom>
        </p:spPr>
        <p:txBody>
          <a:bodyPr wrap="square">
            <a:spAutoFit/>
          </a:bodyPr>
          <a:lstStyle/>
          <a:p>
            <a:pPr lvl="1">
              <a:buFont typeface="Arial" pitchFamily="34" charset="0"/>
              <a:buChar char="•"/>
            </a:pPr>
            <a:r>
              <a:rPr lang="en-US" sz="3600" i="1" dirty="0" smtClean="0">
                <a:solidFill>
                  <a:schemeClr val="accent2">
                    <a:lumMod val="75000"/>
                  </a:schemeClr>
                </a:solidFill>
              </a:rPr>
              <a:t>Stayed in the Temple </a:t>
            </a:r>
            <a:r>
              <a:rPr lang="en-US" sz="3600" i="1" dirty="0" smtClean="0"/>
              <a:t>(Luke 2:37)</a:t>
            </a:r>
            <a:endParaRPr lang="en-US" sz="3600" i="1" dirty="0" smtClean="0">
              <a:solidFill>
                <a:schemeClr val="accent2">
                  <a:lumMod val="75000"/>
                </a:schemeClr>
              </a:solidFill>
            </a:endParaRPr>
          </a:p>
          <a:p>
            <a:pPr lvl="1">
              <a:buFont typeface="Arial" pitchFamily="34" charset="0"/>
              <a:buChar char="•"/>
            </a:pPr>
            <a:r>
              <a:rPr lang="en-US" sz="3600" i="1" dirty="0" smtClean="0">
                <a:solidFill>
                  <a:schemeClr val="accent2">
                    <a:lumMod val="75000"/>
                  </a:schemeClr>
                </a:solidFill>
              </a:rPr>
              <a:t>Led by the Holy Spirit</a:t>
            </a:r>
            <a:r>
              <a:rPr lang="en-US" sz="3600" i="1" dirty="0" smtClean="0"/>
              <a:t> (</a:t>
            </a:r>
            <a:r>
              <a:rPr lang="en-US" sz="3600" i="1" dirty="0" err="1" smtClean="0"/>
              <a:t>v36</a:t>
            </a:r>
            <a:r>
              <a:rPr lang="en-US" sz="3600" i="1" dirty="0" smtClean="0"/>
              <a:t> – a prophetess)</a:t>
            </a:r>
          </a:p>
          <a:p>
            <a:pPr lvl="1">
              <a:buFont typeface="Arial" pitchFamily="34" charset="0"/>
              <a:buChar char="•"/>
            </a:pPr>
            <a:r>
              <a:rPr lang="en-US" sz="3600" i="1" dirty="0" smtClean="0">
                <a:solidFill>
                  <a:schemeClr val="accent2">
                    <a:lumMod val="75000"/>
                  </a:schemeClr>
                </a:solidFill>
              </a:rPr>
              <a:t>Served (worked) night and day </a:t>
            </a:r>
            <a:r>
              <a:rPr lang="en-US" sz="3600" i="1" dirty="0" smtClean="0"/>
              <a:t>(</a:t>
            </a:r>
            <a:r>
              <a:rPr lang="en-US" sz="3600" i="1" dirty="0" err="1" smtClean="0"/>
              <a:t>v37</a:t>
            </a:r>
            <a:r>
              <a:rPr lang="en-US" sz="3600" i="1" dirty="0" smtClean="0"/>
              <a:t>)</a:t>
            </a:r>
            <a:endParaRPr lang="en-GB" sz="3600" i="1" dirty="0"/>
          </a:p>
        </p:txBody>
      </p:sp>
      <p:sp>
        <p:nvSpPr>
          <p:cNvPr id="5" name="Rectangle 4"/>
          <p:cNvSpPr/>
          <p:nvPr/>
        </p:nvSpPr>
        <p:spPr>
          <a:xfrm>
            <a:off x="0" y="4653136"/>
            <a:ext cx="9144000" cy="1200329"/>
          </a:xfrm>
          <a:prstGeom prst="rect">
            <a:avLst/>
          </a:prstGeom>
        </p:spPr>
        <p:txBody>
          <a:bodyPr wrap="square">
            <a:spAutoFit/>
          </a:bodyPr>
          <a:lstStyle/>
          <a:p>
            <a:pPr lvl="1"/>
            <a:r>
              <a:rPr lang="en-US" sz="3600" i="1" dirty="0" smtClean="0"/>
              <a:t>RESPONSE</a:t>
            </a:r>
          </a:p>
          <a:p>
            <a:pPr lvl="1"/>
            <a:r>
              <a:rPr lang="en-US" sz="3600" i="1" dirty="0" smtClean="0">
                <a:solidFill>
                  <a:schemeClr val="accent2">
                    <a:lumMod val="75000"/>
                  </a:schemeClr>
                </a:solidFill>
              </a:rPr>
              <a:t>Gave thanks &amp; spoke of Him to all seekers.</a:t>
            </a:r>
            <a:endParaRPr lang="en-GB" sz="36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amond(in)">
                                      <p:cBhvr>
                                        <p:cTn id="11" dur="20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diamond(in)">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diamond(in)">
                                      <p:cBhvr>
                                        <p:cTn id="21" dur="2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diamond(in)">
                                      <p:cBhvr>
                                        <p:cTn id="26" dur="2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diamond(in)">
                                      <p:cBhvr>
                                        <p:cTn id="31" dur="2000"/>
                                        <p:tgtEl>
                                          <p:spTgt spid="5">
                                            <p:txEl>
                                              <p:pRg st="0" end="0"/>
                                            </p:txEl>
                                          </p:spTgt>
                                        </p:tgtEl>
                                      </p:cBhvr>
                                    </p:animEffect>
                                  </p:childTnLst>
                                </p:cTn>
                              </p:par>
                            </p:childTnLst>
                          </p:cTn>
                        </p:par>
                        <p:par>
                          <p:cTn id="32" fill="hold">
                            <p:stCondLst>
                              <p:cond delay="2000"/>
                            </p:stCondLst>
                            <p:childTnLst>
                              <p:par>
                                <p:cTn id="33" presetID="8" presetClass="entr" presetSubtype="16" fill="hold" grpId="0" nodeType="after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diamond(in)">
                                      <p:cBhvr>
                                        <p:cTn id="35" dur="3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P spid="3" grpId="0" uiExpand="1" build="p" bldLvl="2"/>
      <p:bldP spid="5" grpId="0" uiExpand="1"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8" descr="http://ts1.mm.bing.net/th?&amp;id=HN.607999298856947028&amp;w=300&amp;h=300&amp;c=0&amp;pid=1.9&amp;rs=0&amp;p=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27584" y="1772816"/>
            <a:ext cx="1368152" cy="1368152"/>
          </a:xfrm>
          <a:prstGeom prst="rect">
            <a:avLst/>
          </a:prstGeom>
          <a:noFill/>
        </p:spPr>
      </p:pic>
      <p:pic>
        <p:nvPicPr>
          <p:cNvPr id="8" name="Picture 8" descr="http://ts1.mm.bing.net/th?&amp;id=HN.607999298856947028&amp;w=300&amp;h=300&amp;c=0&amp;pid=1.9&amp;rs=0&amp;p=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27584" y="3140968"/>
            <a:ext cx="1368152" cy="1368152"/>
          </a:xfrm>
          <a:prstGeom prst="rect">
            <a:avLst/>
          </a:prstGeom>
          <a:noFill/>
        </p:spPr>
      </p:pic>
      <p:pic>
        <p:nvPicPr>
          <p:cNvPr id="8200" name="Picture 8" descr="http://ts1.mm.bing.net/th?&amp;id=HN.607999298856947028&amp;w=300&amp;h=300&amp;c=0&amp;pid=1.9&amp;rs=0&amp;p=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27584" y="4581128"/>
            <a:ext cx="1368152" cy="1368152"/>
          </a:xfrm>
          <a:prstGeom prst="rect">
            <a:avLst/>
          </a:prstGeom>
          <a:noFill/>
        </p:spPr>
      </p:pic>
      <p:sp>
        <p:nvSpPr>
          <p:cNvPr id="3" name="Content Placeholder 2"/>
          <p:cNvSpPr>
            <a:spLocks noGrp="1"/>
          </p:cNvSpPr>
          <p:nvPr>
            <p:ph idx="1"/>
          </p:nvPr>
        </p:nvSpPr>
        <p:spPr>
          <a:xfrm>
            <a:off x="251520" y="260648"/>
            <a:ext cx="8892480" cy="6336704"/>
          </a:xfrm>
        </p:spPr>
        <p:txBody>
          <a:bodyPr>
            <a:normAutofit/>
          </a:bodyPr>
          <a:lstStyle/>
          <a:p>
            <a:pPr algn="ctr">
              <a:buNone/>
            </a:pPr>
            <a:r>
              <a:rPr lang="en-GB" sz="7000" b="1" dirty="0" smtClean="0">
                <a:solidFill>
                  <a:srgbClr val="FF0000"/>
                </a:solidFill>
                <a:effectLst>
                  <a:outerShdw blurRad="38100" dist="38100" dir="2700000" algn="tl">
                    <a:srgbClr val="000000">
                      <a:alpha val="43137"/>
                    </a:srgbClr>
                  </a:outerShdw>
                </a:effectLst>
                <a:latin typeface="Arial Rounded MT Bold" pitchFamily="34" charset="0"/>
              </a:rPr>
              <a:t>Come, Emmanuel </a:t>
            </a:r>
          </a:p>
          <a:p>
            <a:pPr>
              <a:lnSpc>
                <a:spcPct val="150000"/>
              </a:lnSpc>
              <a:buNone/>
            </a:pPr>
            <a:r>
              <a:rPr lang="en-GB" sz="5400" b="1" dirty="0" smtClean="0">
                <a:effectLst>
                  <a:outerShdw blurRad="38100" dist="38100" dir="2700000" algn="tl">
                    <a:srgbClr val="000000">
                      <a:alpha val="43137"/>
                    </a:srgbClr>
                  </a:outerShdw>
                </a:effectLst>
              </a:rPr>
              <a:t>Key</a:t>
            </a:r>
            <a:r>
              <a:rPr lang="en-GB" sz="5400" b="1" dirty="0" smtClean="0">
                <a:solidFill>
                  <a:schemeClr val="tx2"/>
                </a:solidFill>
                <a:effectLst>
                  <a:outerShdw blurRad="38100" dist="38100" dir="2700000" algn="tl">
                    <a:srgbClr val="000000">
                      <a:alpha val="43137"/>
                    </a:srgbClr>
                  </a:outerShdw>
                </a:effectLst>
              </a:rPr>
              <a:t> </a:t>
            </a:r>
            <a:r>
              <a:rPr lang="en-GB" sz="5400" b="1" dirty="0" smtClean="0">
                <a:solidFill>
                  <a:srgbClr val="FF0000"/>
                </a:solidFill>
                <a:effectLst>
                  <a:outerShdw blurRad="38100" dist="38100" dir="2700000" algn="tl">
                    <a:srgbClr val="000000">
                      <a:alpha val="43137"/>
                    </a:srgbClr>
                  </a:outerShdw>
                </a:effectLst>
              </a:rPr>
              <a:t>1</a:t>
            </a:r>
            <a:r>
              <a:rPr lang="en-GB" sz="5400" b="1" dirty="0" smtClean="0">
                <a:solidFill>
                  <a:schemeClr val="tx2"/>
                </a:solidFill>
                <a:effectLst>
                  <a:outerShdw blurRad="38100" dist="38100" dir="2700000" algn="tl">
                    <a:srgbClr val="000000">
                      <a:alpha val="43137"/>
                    </a:srgbClr>
                  </a:outerShdw>
                </a:effectLst>
              </a:rPr>
              <a:t> = Led by the Holy Spirit</a:t>
            </a:r>
          </a:p>
          <a:p>
            <a:pPr>
              <a:lnSpc>
                <a:spcPct val="150000"/>
              </a:lnSpc>
              <a:buNone/>
            </a:pPr>
            <a:r>
              <a:rPr lang="en-GB" sz="5400" b="1" dirty="0" smtClean="0">
                <a:effectLst>
                  <a:outerShdw blurRad="38100" dist="38100" dir="2700000" algn="tl">
                    <a:srgbClr val="000000">
                      <a:alpha val="43137"/>
                    </a:srgbClr>
                  </a:outerShdw>
                </a:effectLst>
              </a:rPr>
              <a:t>Key </a:t>
            </a:r>
            <a:r>
              <a:rPr lang="en-GB" sz="5400" b="1" dirty="0" smtClean="0">
                <a:solidFill>
                  <a:srgbClr val="FF0000"/>
                </a:solidFill>
                <a:effectLst>
                  <a:outerShdw blurRad="38100" dist="38100" dir="2700000" algn="tl">
                    <a:srgbClr val="000000">
                      <a:alpha val="43137"/>
                    </a:srgbClr>
                  </a:outerShdw>
                </a:effectLst>
              </a:rPr>
              <a:t>2</a:t>
            </a:r>
            <a:r>
              <a:rPr lang="en-GB" sz="5400" b="1" dirty="0" smtClean="0">
                <a:effectLst>
                  <a:outerShdw blurRad="38100" dist="38100" dir="2700000" algn="tl">
                    <a:srgbClr val="000000">
                      <a:alpha val="43137"/>
                    </a:srgbClr>
                  </a:outerShdw>
                </a:effectLst>
              </a:rPr>
              <a:t> </a:t>
            </a:r>
            <a:r>
              <a:rPr lang="en-GB" sz="5400" b="1" dirty="0" smtClean="0">
                <a:solidFill>
                  <a:schemeClr val="tx2"/>
                </a:solidFill>
                <a:effectLst>
                  <a:outerShdw blurRad="38100" dist="38100" dir="2700000" algn="tl">
                    <a:srgbClr val="000000">
                      <a:alpha val="43137"/>
                    </a:srgbClr>
                  </a:outerShdw>
                </a:effectLst>
              </a:rPr>
              <a:t>= In the Temple</a:t>
            </a:r>
            <a:endParaRPr lang="en-US" sz="5400" b="1" dirty="0" smtClean="0">
              <a:solidFill>
                <a:schemeClr val="tx2"/>
              </a:solidFill>
              <a:effectLst>
                <a:outerShdw blurRad="38100" dist="38100" dir="2700000" algn="tl">
                  <a:srgbClr val="000000">
                    <a:alpha val="43137"/>
                  </a:srgbClr>
                </a:outerShdw>
              </a:effectLst>
            </a:endParaRPr>
          </a:p>
          <a:p>
            <a:pPr>
              <a:lnSpc>
                <a:spcPct val="150000"/>
              </a:lnSpc>
              <a:buNone/>
            </a:pPr>
            <a:r>
              <a:rPr lang="en-GB" sz="5400" b="1" dirty="0" smtClean="0">
                <a:effectLst>
                  <a:outerShdw blurRad="38100" dist="38100" dir="2700000" algn="tl">
                    <a:srgbClr val="000000">
                      <a:alpha val="43137"/>
                    </a:srgbClr>
                  </a:outerShdw>
                </a:effectLst>
              </a:rPr>
              <a:t>Key</a:t>
            </a:r>
            <a:r>
              <a:rPr lang="en-GB" sz="5400" b="1" dirty="0" smtClean="0">
                <a:solidFill>
                  <a:schemeClr val="tx2"/>
                </a:solidFill>
                <a:effectLst>
                  <a:outerShdw blurRad="38100" dist="38100" dir="2700000" algn="tl">
                    <a:srgbClr val="000000">
                      <a:alpha val="43137"/>
                    </a:srgbClr>
                  </a:outerShdw>
                </a:effectLst>
              </a:rPr>
              <a:t> </a:t>
            </a:r>
            <a:r>
              <a:rPr lang="en-GB" sz="5400" b="1" dirty="0" smtClean="0">
                <a:solidFill>
                  <a:srgbClr val="FF0000"/>
                </a:solidFill>
                <a:effectLst>
                  <a:outerShdw blurRad="38100" dist="38100" dir="2700000" algn="tl">
                    <a:srgbClr val="000000">
                      <a:alpha val="43137"/>
                    </a:srgbClr>
                  </a:outerShdw>
                </a:effectLst>
              </a:rPr>
              <a:t>3</a:t>
            </a:r>
            <a:r>
              <a:rPr lang="en-GB" sz="5400" b="1" dirty="0" smtClean="0">
                <a:solidFill>
                  <a:schemeClr val="tx2"/>
                </a:solidFill>
                <a:effectLst>
                  <a:outerShdw blurRad="38100" dist="38100" dir="2700000" algn="tl">
                    <a:srgbClr val="000000">
                      <a:alpha val="43137"/>
                    </a:srgbClr>
                  </a:outerShdw>
                </a:effectLst>
              </a:rPr>
              <a:t> = Work while waiting</a:t>
            </a:r>
          </a:p>
          <a:p>
            <a:pPr marL="342900" lvl="1" indent="-342900" algn="ctr">
              <a:lnSpc>
                <a:spcPct val="150000"/>
              </a:lnSpc>
              <a:buNone/>
            </a:pPr>
            <a:r>
              <a:rPr lang="en-US" sz="3600" i="1" dirty="0" smtClean="0"/>
              <a:t>RESPONSE: </a:t>
            </a:r>
            <a:r>
              <a:rPr lang="en-US" sz="3600" i="1" dirty="0" smtClean="0">
                <a:solidFill>
                  <a:schemeClr val="accent2">
                    <a:lumMod val="75000"/>
                  </a:schemeClr>
                </a:solidFill>
              </a:rPr>
              <a:t>Speaking of Him.</a:t>
            </a:r>
            <a:endParaRPr lang="en-GB" sz="3600" dirty="0" smtClean="0"/>
          </a:p>
          <a:p>
            <a:pPr>
              <a:lnSpc>
                <a:spcPct val="150000"/>
              </a:lnSpc>
              <a:buNone/>
            </a:pPr>
            <a:endParaRPr lang="en-GB" sz="5400" b="1" dirty="0" smtClean="0">
              <a:solidFill>
                <a:schemeClr val="tx2"/>
              </a:solidFill>
              <a:effectLst>
                <a:outerShdw blurRad="38100" dist="38100" dir="2700000" algn="tl">
                  <a:srgbClr val="000000">
                    <a:alpha val="43137"/>
                  </a:srgbClr>
                </a:outerShdw>
              </a:effectLs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8)">
                                      <p:cBhvr>
                                        <p:cTn id="12" dur="1000"/>
                                        <p:tgtEl>
                                          <p:spTgt spid="7"/>
                                        </p:tgtEl>
                                      </p:cBhvr>
                                    </p:animEffect>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ssolv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8"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8)">
                                      <p:cBhvr>
                                        <p:cTn id="21" dur="1000"/>
                                        <p:tgtEl>
                                          <p:spTgt spid="8"/>
                                        </p:tgtEl>
                                      </p:cBhvr>
                                    </p:animEffect>
                                  </p:childTnLst>
                                </p:cTn>
                              </p:par>
                            </p:childTnLst>
                          </p:cTn>
                        </p:par>
                        <p:par>
                          <p:cTn id="22" fill="hold">
                            <p:stCondLst>
                              <p:cond delay="1000"/>
                            </p:stCondLst>
                            <p:childTnLst>
                              <p:par>
                                <p:cTn id="23" presetID="9"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ssolve">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8" fill="hold" nodeType="clickEffect">
                                  <p:stCondLst>
                                    <p:cond delay="0"/>
                                  </p:stCondLst>
                                  <p:childTnLst>
                                    <p:set>
                                      <p:cBhvr>
                                        <p:cTn id="29" dur="1" fill="hold">
                                          <p:stCondLst>
                                            <p:cond delay="0"/>
                                          </p:stCondLst>
                                        </p:cTn>
                                        <p:tgtEl>
                                          <p:spTgt spid="8200"/>
                                        </p:tgtEl>
                                        <p:attrNameLst>
                                          <p:attrName>style.visibility</p:attrName>
                                        </p:attrNameLst>
                                      </p:cBhvr>
                                      <p:to>
                                        <p:strVal val="visible"/>
                                      </p:to>
                                    </p:set>
                                    <p:animEffect transition="in" filter="wheel(8)">
                                      <p:cBhvr>
                                        <p:cTn id="30" dur="1000"/>
                                        <p:tgtEl>
                                          <p:spTgt spid="8200"/>
                                        </p:tgtEl>
                                      </p:cBhvr>
                                    </p:animEffect>
                                  </p:childTnLst>
                                </p:cTn>
                              </p:par>
                            </p:childTnLst>
                          </p:cTn>
                        </p:par>
                        <p:par>
                          <p:cTn id="31" fill="hold">
                            <p:stCondLst>
                              <p:cond delay="1000"/>
                            </p:stCondLst>
                            <p:childTnLst>
                              <p:par>
                                <p:cTn id="32" presetID="9" presetClass="entr" presetSubtype="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dissolv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dissolve">
                                      <p:cBhvr>
                                        <p:cTn id="3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016" y="260648"/>
            <a:ext cx="8892480" cy="6192688"/>
          </a:xfrm>
        </p:spPr>
        <p:txBody>
          <a:bodyPr>
            <a:normAutofit fontScale="70000" lnSpcReduction="20000"/>
          </a:bodyPr>
          <a:lstStyle/>
          <a:p>
            <a:pPr algn="ctr">
              <a:buNone/>
            </a:pPr>
            <a:r>
              <a:rPr lang="en-GB" sz="7000" b="1" dirty="0" smtClean="0">
                <a:solidFill>
                  <a:srgbClr val="FF0000"/>
                </a:solidFill>
              </a:rPr>
              <a:t>CONCLUSION</a:t>
            </a:r>
          </a:p>
          <a:p>
            <a:pPr marL="715963" indent="-517525">
              <a:buAutoNum type="arabicPeriod"/>
            </a:pPr>
            <a:r>
              <a:rPr lang="en-US" sz="6000" b="1" dirty="0" smtClean="0"/>
              <a:t>Come, Emmanuel, into every corner of my life and decisions</a:t>
            </a:r>
          </a:p>
          <a:p>
            <a:pPr marL="715963" indent="-517525">
              <a:buNone/>
            </a:pPr>
            <a:r>
              <a:rPr lang="en-US" sz="4600" b="1" dirty="0" smtClean="0">
                <a:solidFill>
                  <a:srgbClr val="FF0000"/>
                </a:solidFill>
              </a:rPr>
              <a:t>	What area is He challenging you with?</a:t>
            </a:r>
          </a:p>
          <a:p>
            <a:pPr marL="715963" indent="-517525">
              <a:buNone/>
            </a:pPr>
            <a:r>
              <a:rPr lang="en-US" sz="6000" b="1" dirty="0" smtClean="0"/>
              <a:t>2. Come, Emmanuel, to fill me, your temple, to carry your presence.</a:t>
            </a:r>
            <a:r>
              <a:rPr lang="en-US" sz="3400" b="1" dirty="0" smtClean="0">
                <a:solidFill>
                  <a:srgbClr val="FF0000"/>
                </a:solidFill>
              </a:rPr>
              <a:t>	Who needs to see God’s presence through your life?</a:t>
            </a:r>
          </a:p>
          <a:p>
            <a:pPr marL="715963" indent="-517525">
              <a:buNone/>
            </a:pPr>
            <a:r>
              <a:rPr lang="en-US" sz="6000" b="1" dirty="0" smtClean="0"/>
              <a:t>3. Come, Emmanuel, to allow me to work while I wait for your return.</a:t>
            </a:r>
            <a:r>
              <a:rPr lang="en-US" sz="3400" b="1" dirty="0" smtClean="0">
                <a:solidFill>
                  <a:srgbClr val="FF0000"/>
                </a:solidFill>
              </a:rPr>
              <a:t>	</a:t>
            </a:r>
          </a:p>
          <a:p>
            <a:pPr marL="715963" indent="-517525">
              <a:buNone/>
            </a:pPr>
            <a:r>
              <a:rPr lang="en-US" sz="3400" b="1" dirty="0" smtClean="0">
                <a:solidFill>
                  <a:srgbClr val="FF0000"/>
                </a:solidFill>
              </a:rPr>
              <a:t>	Are you giving Jesus the gift of your service this Christmas and throughout the year?</a:t>
            </a:r>
          </a:p>
          <a:p>
            <a:pPr marL="715963" lvl="1" indent="-517525">
              <a:buNone/>
            </a:pPr>
            <a:endParaRPr lang="en-US" sz="4600" b="1" dirty="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par>
                          <p:cTn id="8" fill="hold">
                            <p:stCondLst>
                              <p:cond delay="2000"/>
                            </p:stCondLst>
                            <p:childTnLst>
                              <p:par>
                                <p:cTn id="9" presetID="20" presetClass="entr" presetSubtype="0" fill="hold" grpId="1"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edge">
                                      <p:cBhvr>
                                        <p:cTn id="11" dur="2000"/>
                                        <p:tgtEl>
                                          <p:spTgt spid="3">
                                            <p:txEl>
                                              <p:pRg st="1" end="1"/>
                                            </p:txEl>
                                          </p:spTgt>
                                        </p:tgtEl>
                                      </p:cBhvr>
                                    </p:animEffect>
                                  </p:childTnLst>
                                </p:cTn>
                              </p:par>
                            </p:childTnLst>
                          </p:cTn>
                        </p:par>
                        <p:par>
                          <p:cTn id="12" fill="hold">
                            <p:stCondLst>
                              <p:cond delay="4000"/>
                            </p:stCondLst>
                            <p:childTnLst>
                              <p:par>
                                <p:cTn id="13" presetID="20" presetClass="entr" presetSubtype="0" fill="hold" grpId="1"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edge">
                                      <p:cBhvr>
                                        <p:cTn id="15" dur="5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1"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edge">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grpId="1"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edge">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grpId="1"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edge">
                                      <p:cBhvr>
                                        <p:cTn id="3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p>
            <a:r>
              <a:rPr lang="en-US" b="1" i="1" dirty="0" smtClean="0"/>
              <a:t>Matthew 1:18-24</a:t>
            </a:r>
            <a:endParaRPr lang="en-GB" dirty="0"/>
          </a:p>
        </p:txBody>
      </p:sp>
      <p:sp>
        <p:nvSpPr>
          <p:cNvPr id="3" name="Content Placeholder 2"/>
          <p:cNvSpPr>
            <a:spLocks noGrp="1"/>
          </p:cNvSpPr>
          <p:nvPr>
            <p:ph idx="1"/>
          </p:nvPr>
        </p:nvSpPr>
        <p:spPr>
          <a:xfrm>
            <a:off x="0" y="620688"/>
            <a:ext cx="9144000" cy="6093296"/>
          </a:xfrm>
        </p:spPr>
        <p:txBody>
          <a:bodyPr>
            <a:noAutofit/>
          </a:bodyPr>
          <a:lstStyle/>
          <a:p>
            <a:pPr fontAlgn="t">
              <a:buNone/>
            </a:pPr>
            <a:r>
              <a:rPr lang="en-US" sz="2400" dirty="0" smtClean="0"/>
              <a:t>Now the birth of Jesus Christ was as follows: After His mother Mary was betrothed to Joseph, before they came together, she was found with child of the Holy Spirit. 19 Then Joseph her husband, being a just </a:t>
            </a:r>
            <a:r>
              <a:rPr lang="en-US" sz="2400" i="1" dirty="0" smtClean="0"/>
              <a:t>man,</a:t>
            </a:r>
            <a:r>
              <a:rPr lang="en-US" sz="2400" dirty="0" smtClean="0"/>
              <a:t> and not wanting to make her a public example, was minded to put her away secretly. 20 But while he thought about these things, behold, an angel of the Lord appeared to him in a dream, saying, “Joseph, son of David, do not be afraid to take to you Mary your wife, for that which is conceived in her is of the Holy Spirit. 21 And she will bring forth a Son, and you shall call His name JESUS, for He will save His people from their sins.”</a:t>
            </a:r>
          </a:p>
          <a:p>
            <a:pPr fontAlgn="t">
              <a:buNone/>
            </a:pPr>
            <a:r>
              <a:rPr lang="en-US" sz="2400" dirty="0" smtClean="0"/>
              <a:t>22 So all this was done that it might be fulfilled which was spoken by the Lord through the prophet, saying: 23 </a:t>
            </a:r>
            <a:r>
              <a:rPr lang="en-US" sz="2400" i="1" dirty="0" smtClean="0"/>
              <a:t>“Behold,</a:t>
            </a:r>
            <a:r>
              <a:rPr lang="en-US" sz="2400" dirty="0" smtClean="0"/>
              <a:t> </a:t>
            </a:r>
            <a:r>
              <a:rPr lang="en-US" sz="2400" i="1" dirty="0" smtClean="0"/>
              <a:t>the virgin shall be with child, and bear a Son, and they shall call His name Immanuel,”</a:t>
            </a:r>
            <a:r>
              <a:rPr lang="en-US" sz="2400" dirty="0" smtClean="0"/>
              <a:t> which is translated, “God with us.”</a:t>
            </a:r>
          </a:p>
          <a:p>
            <a:pPr fontAlgn="t">
              <a:buNone/>
            </a:pPr>
            <a:r>
              <a:rPr lang="en-US" sz="2400" dirty="0" smtClean="0"/>
              <a:t>24 Then Joseph, being aroused from sleep, did as the angel of the Lord commanded him and took to him his wife, </a:t>
            </a:r>
            <a:endParaRPr lang="en-US" sz="2400"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p>
            <a:r>
              <a:rPr lang="en-US" b="1" i="1" dirty="0" smtClean="0"/>
              <a:t>Luke 2:8-20</a:t>
            </a:r>
            <a:endParaRPr lang="en-GB" dirty="0"/>
          </a:p>
        </p:txBody>
      </p:sp>
      <p:sp>
        <p:nvSpPr>
          <p:cNvPr id="3" name="Content Placeholder 2"/>
          <p:cNvSpPr>
            <a:spLocks noGrp="1"/>
          </p:cNvSpPr>
          <p:nvPr>
            <p:ph idx="1"/>
          </p:nvPr>
        </p:nvSpPr>
        <p:spPr>
          <a:xfrm>
            <a:off x="0" y="764704"/>
            <a:ext cx="8892480" cy="5949280"/>
          </a:xfrm>
        </p:spPr>
        <p:txBody>
          <a:bodyPr>
            <a:noAutofit/>
          </a:bodyPr>
          <a:lstStyle/>
          <a:p>
            <a:pPr fontAlgn="t"/>
            <a:r>
              <a:rPr lang="en-US" sz="2600" dirty="0" smtClean="0"/>
              <a:t>8 Now there were in the same country shepherds living out in the fields, keeping watch over their flock by night. 9 And behold, an angel of the Lord stood before them, and the glory of the Lord shone around them, and they were greatly afraid. 10 Then the angel said to them, “Do not be afraid, for behold, I bring you good tidings of great joy which will be to all people. 11 For there is born to you this day in the city of David a Savior, who is Christ the Lord. 12 And this </a:t>
            </a:r>
            <a:r>
              <a:rPr lang="en-US" sz="2600" i="1" dirty="0" smtClean="0"/>
              <a:t>will be</a:t>
            </a:r>
            <a:r>
              <a:rPr lang="en-US" sz="2600" dirty="0" smtClean="0"/>
              <a:t> the sign to you: You will find a Babe wrapped in swaddling cloths, lying in a manger.”</a:t>
            </a:r>
          </a:p>
          <a:p>
            <a:pPr fontAlgn="t"/>
            <a:r>
              <a:rPr lang="en-US" sz="2600" dirty="0" smtClean="0"/>
              <a:t>13 And suddenly there was with the angel a multitude of the heavenly host praising God and saying:</a:t>
            </a:r>
          </a:p>
          <a:p>
            <a:pPr fontAlgn="t"/>
            <a:r>
              <a:rPr lang="en-US" sz="2600" dirty="0" smtClean="0"/>
              <a:t>​14 ​​“Glory to God in the highest, and on earth peace, goodwill toward men!”</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p>
            <a:r>
              <a:rPr lang="en-US" b="1" i="1" dirty="0" smtClean="0"/>
              <a:t>John 1:1-5</a:t>
            </a:r>
            <a:endParaRPr lang="en-GB" dirty="0"/>
          </a:p>
        </p:txBody>
      </p:sp>
      <p:sp>
        <p:nvSpPr>
          <p:cNvPr id="3" name="Content Placeholder 2"/>
          <p:cNvSpPr>
            <a:spLocks noGrp="1"/>
          </p:cNvSpPr>
          <p:nvPr>
            <p:ph idx="1"/>
          </p:nvPr>
        </p:nvSpPr>
        <p:spPr>
          <a:xfrm>
            <a:off x="0" y="620688"/>
            <a:ext cx="9144000" cy="6093296"/>
          </a:xfrm>
        </p:spPr>
        <p:txBody>
          <a:bodyPr>
            <a:noAutofit/>
          </a:bodyPr>
          <a:lstStyle/>
          <a:p>
            <a:pPr fontAlgn="t">
              <a:buNone/>
            </a:pPr>
            <a:r>
              <a:rPr lang="en-US" sz="4000" dirty="0" smtClean="0"/>
              <a:t>1 In the beginning was the Word, and the Word was with God, and the Word was God. 2 He was in the beginning with God. 3 All things were made through Him, and without Him nothing was made that was made. 4 In Him was life, and the life was the light of men. 5 And the light shines in the darkness, and the darkness did not comprehend it.</a:t>
            </a:r>
            <a:endParaRPr lang="en-US" sz="4000"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p>
            <a:r>
              <a:rPr lang="en-US" b="1" i="1" dirty="0" smtClean="0"/>
              <a:t>Luke 2:21-40</a:t>
            </a:r>
            <a:endParaRPr lang="en-GB" dirty="0"/>
          </a:p>
        </p:txBody>
      </p:sp>
      <p:sp>
        <p:nvSpPr>
          <p:cNvPr id="3" name="Content Placeholder 2"/>
          <p:cNvSpPr>
            <a:spLocks noGrp="1"/>
          </p:cNvSpPr>
          <p:nvPr>
            <p:ph idx="1"/>
          </p:nvPr>
        </p:nvSpPr>
        <p:spPr>
          <a:xfrm>
            <a:off x="0" y="764704"/>
            <a:ext cx="8892480" cy="5949280"/>
          </a:xfrm>
        </p:spPr>
        <p:txBody>
          <a:bodyPr>
            <a:noAutofit/>
          </a:bodyPr>
          <a:lstStyle/>
          <a:p>
            <a:pPr fontAlgn="t"/>
            <a:r>
              <a:rPr lang="en-US" sz="2800" dirty="0" smtClean="0"/>
              <a:t>25 And behold, there was a man in Jerusalem whose name </a:t>
            </a:r>
            <a:r>
              <a:rPr lang="en-US" sz="2800" i="1" dirty="0" smtClean="0"/>
              <a:t>was </a:t>
            </a:r>
            <a:r>
              <a:rPr lang="en-US" sz="2800" dirty="0" smtClean="0"/>
              <a:t>Simeon, and this man </a:t>
            </a:r>
            <a:r>
              <a:rPr lang="en-US" sz="2800" i="1" dirty="0" smtClean="0"/>
              <a:t>was</a:t>
            </a:r>
            <a:r>
              <a:rPr lang="en-US" sz="2800" dirty="0" smtClean="0"/>
              <a:t> just and devout, waiting for the Consolation of Israel, and the Holy Spirit was upon him. 26 And it had been revealed to him by the Holy Spirit that he would not see death before he had seen the Lord’s Christ. 27 So he came by the Spirit into the temple. And when the parents brought in the Child Jesus, to do for Him according to the custom of the law, 28 he took Him up in his arms and blessed God and said:</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0"/>
            <a:ext cx="6480720" cy="922114"/>
          </a:xfrm>
        </p:spPr>
        <p:txBody>
          <a:bodyPr>
            <a:normAutofit/>
          </a:bodyPr>
          <a:lstStyle/>
          <a:p>
            <a:r>
              <a:rPr lang="en-US" b="1" i="1" dirty="0" smtClean="0"/>
              <a:t>Luke 2:21-40</a:t>
            </a:r>
            <a:endParaRPr lang="en-GB" dirty="0"/>
          </a:p>
        </p:txBody>
      </p:sp>
      <p:sp>
        <p:nvSpPr>
          <p:cNvPr id="3" name="Content Placeholder 2"/>
          <p:cNvSpPr>
            <a:spLocks noGrp="1"/>
          </p:cNvSpPr>
          <p:nvPr>
            <p:ph idx="1"/>
          </p:nvPr>
        </p:nvSpPr>
        <p:spPr>
          <a:xfrm>
            <a:off x="0" y="836712"/>
            <a:ext cx="9144000" cy="5289451"/>
          </a:xfrm>
        </p:spPr>
        <p:txBody>
          <a:bodyPr>
            <a:normAutofit fontScale="77500" lnSpcReduction="20000"/>
          </a:bodyPr>
          <a:lstStyle/>
          <a:p>
            <a:pPr fontAlgn="t">
              <a:buNone/>
            </a:pPr>
            <a:r>
              <a:rPr lang="en-US" sz="3800" dirty="0" smtClean="0"/>
              <a:t>29 ​​“Lord, now You are letting Your servant depart in peace, ​​According to Your word; 30 ​​For my eyes have seen Your salvation 31 ​​Which You have prepared before the face of all peoples, 32 ​​A light to </a:t>
            </a:r>
            <a:r>
              <a:rPr lang="en-US" sz="3800" i="1" dirty="0" smtClean="0"/>
              <a:t>bring</a:t>
            </a:r>
            <a:r>
              <a:rPr lang="en-US" sz="3800" dirty="0" smtClean="0"/>
              <a:t> revelation to the Gentiles, and the glory of Your people Israel.”</a:t>
            </a:r>
          </a:p>
          <a:p>
            <a:pPr fontAlgn="t">
              <a:buNone/>
            </a:pPr>
            <a:endParaRPr lang="en-US" sz="3800" dirty="0" smtClean="0"/>
          </a:p>
          <a:p>
            <a:pPr fontAlgn="t"/>
            <a:r>
              <a:rPr lang="en-US" sz="3800" dirty="0" smtClean="0"/>
              <a:t>33 And Joseph and His mother marveled at those things which were spoken of Him. 34 Then Simeon blessed them, and said to Mary His mother, “Behold, this </a:t>
            </a:r>
            <a:r>
              <a:rPr lang="en-US" sz="3800" i="1" dirty="0" smtClean="0"/>
              <a:t>Child</a:t>
            </a:r>
            <a:r>
              <a:rPr lang="en-US" sz="3800" dirty="0" smtClean="0"/>
              <a:t> is destined for the fall and rising of many in Israel, and for a sign which will be spoken against 35 (yes, a sword will pierce through your own soul also), that the thoughts of many hearts may be revealed.”</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Luke 2:21-40</a:t>
            </a:r>
            <a:endParaRPr lang="en-GB" dirty="0"/>
          </a:p>
        </p:txBody>
      </p:sp>
      <p:sp>
        <p:nvSpPr>
          <p:cNvPr id="3" name="Content Placeholder 2"/>
          <p:cNvSpPr>
            <a:spLocks noGrp="1"/>
          </p:cNvSpPr>
          <p:nvPr>
            <p:ph idx="1"/>
          </p:nvPr>
        </p:nvSpPr>
        <p:spPr>
          <a:xfrm>
            <a:off x="0" y="1412776"/>
            <a:ext cx="9144000" cy="5040560"/>
          </a:xfrm>
        </p:spPr>
        <p:txBody>
          <a:bodyPr>
            <a:normAutofit fontScale="85000" lnSpcReduction="10000"/>
          </a:bodyPr>
          <a:lstStyle/>
          <a:p>
            <a:pPr fontAlgn="t"/>
            <a:r>
              <a:rPr lang="en-US" dirty="0" smtClean="0"/>
              <a:t>36 Now there was one, Anna, a prophetess, the daughter of </a:t>
            </a:r>
            <a:r>
              <a:rPr lang="en-US" dirty="0" err="1" smtClean="0"/>
              <a:t>Phanuel</a:t>
            </a:r>
            <a:r>
              <a:rPr lang="en-US" dirty="0" smtClean="0"/>
              <a:t>, of the tribe of Asher. She was of a great age, and had lived with a husband seven years from her virginity; 37 and this woman </a:t>
            </a:r>
            <a:r>
              <a:rPr lang="en-US" i="1" dirty="0" smtClean="0"/>
              <a:t>was</a:t>
            </a:r>
            <a:r>
              <a:rPr lang="en-US" dirty="0" smtClean="0"/>
              <a:t> a widow of about eighty-four years, who did not depart from the temple, but served </a:t>
            </a:r>
            <a:r>
              <a:rPr lang="en-US" i="1" dirty="0" smtClean="0"/>
              <a:t>God</a:t>
            </a:r>
            <a:r>
              <a:rPr lang="en-US" dirty="0" smtClean="0"/>
              <a:t> with </a:t>
            </a:r>
            <a:r>
              <a:rPr lang="en-US" dirty="0" err="1" smtClean="0"/>
              <a:t>fastings</a:t>
            </a:r>
            <a:r>
              <a:rPr lang="en-US" dirty="0" smtClean="0"/>
              <a:t> and prayers night and day. 38 And coming in that instant she gave thanks to the Lord, and spoke of Him to all those who looked for redemption in Jerusalem.</a:t>
            </a:r>
          </a:p>
          <a:p>
            <a:pPr fontAlgn="t"/>
            <a:r>
              <a:rPr lang="en-US" dirty="0" smtClean="0"/>
              <a:t>39 So when they had performed all things according to the law of the Lord, they returned to Galilee, to their </a:t>
            </a:r>
            <a:r>
              <a:rPr lang="en-US" i="1" dirty="0" smtClean="0"/>
              <a:t>own</a:t>
            </a:r>
            <a:r>
              <a:rPr lang="en-US" dirty="0" smtClean="0"/>
              <a:t> city, Nazareth. 40 And the Child grew and became strong in spirit, filled with wisdom; and the grace of God was upon Him.</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764704"/>
            <a:ext cx="8501122" cy="5184576"/>
          </a:xfrm>
        </p:spPr>
        <p:txBody>
          <a:bodyPr>
            <a:noAutofit/>
          </a:bodyPr>
          <a:lstStyle/>
          <a:p>
            <a:r>
              <a:rPr lang="en-US" sz="8800" b="1" dirty="0" smtClean="0">
                <a:solidFill>
                  <a:srgbClr val="FF0000"/>
                </a:solidFill>
                <a:effectLst>
                  <a:outerShdw blurRad="38100" dist="38100" dir="2700000" algn="tl">
                    <a:srgbClr val="000000">
                      <a:alpha val="43137"/>
                    </a:srgbClr>
                  </a:outerShdw>
                </a:effectLst>
                <a:latin typeface="Britannic Bold" pitchFamily="34" charset="0"/>
              </a:rPr>
              <a:t>Come, Emmanuel</a:t>
            </a:r>
            <a:endParaRPr lang="en-GB" sz="6000" b="1" dirty="0">
              <a:effectLst>
                <a:outerShdw blurRad="38100" dist="38100" dir="2700000" algn="tl">
                  <a:srgbClr val="000000">
                    <a:alpha val="43137"/>
                  </a:srgbClr>
                </a:outerShdw>
              </a:effectLst>
              <a:latin typeface="Britannic Bold" pitchFamily="34" charset="0"/>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048672"/>
          </a:xfrm>
        </p:spPr>
        <p:txBody>
          <a:bodyPr>
            <a:normAutofit/>
          </a:bodyPr>
          <a:lstStyle/>
          <a:p>
            <a:pPr marL="342900" lvl="1" indent="-342900" algn="ctr">
              <a:buNone/>
            </a:pPr>
            <a:r>
              <a:rPr lang="en-US" sz="9600" b="1" dirty="0" smtClean="0">
                <a:solidFill>
                  <a:srgbClr val="FF0000"/>
                </a:solidFill>
                <a:effectLst>
                  <a:outerShdw blurRad="38100" dist="38100" dir="2700000" algn="tl">
                    <a:srgbClr val="000000">
                      <a:alpha val="43137"/>
                    </a:srgbClr>
                  </a:outerShdw>
                </a:effectLst>
              </a:rPr>
              <a:t>Who is this? </a:t>
            </a:r>
            <a:endParaRPr lang="en-GB" dirty="0" smtClean="0">
              <a:solidFill>
                <a:srgbClr val="FF0000"/>
              </a:solidFill>
            </a:endParaRPr>
          </a:p>
          <a:p>
            <a:pPr>
              <a:buNone/>
            </a:pPr>
            <a:r>
              <a:rPr lang="en-US" sz="3600" b="1" dirty="0" smtClean="0"/>
              <a:t>Today’s readings</a:t>
            </a:r>
          </a:p>
          <a:p>
            <a:r>
              <a:rPr lang="en-US" sz="3600" b="1" dirty="0" smtClean="0"/>
              <a:t>Immanuel </a:t>
            </a:r>
            <a:r>
              <a:rPr lang="en-US" sz="3600" i="1" dirty="0" smtClean="0"/>
              <a:t>(Matthew 1:23) God with me</a:t>
            </a:r>
          </a:p>
          <a:p>
            <a:r>
              <a:rPr lang="en-US" sz="3600" b="1" dirty="0" smtClean="0"/>
              <a:t>A </a:t>
            </a:r>
            <a:r>
              <a:rPr lang="en-US" sz="3600" b="1" dirty="0" err="1" smtClean="0"/>
              <a:t>Saviour</a:t>
            </a:r>
            <a:r>
              <a:rPr lang="en-US" sz="3600" b="1" dirty="0" smtClean="0"/>
              <a:t> </a:t>
            </a:r>
            <a:r>
              <a:rPr lang="en-US" sz="3600" i="1" dirty="0" smtClean="0"/>
              <a:t>(Luke 2:11) who died for me</a:t>
            </a:r>
          </a:p>
          <a:p>
            <a:r>
              <a:rPr lang="en-US" sz="3600" b="1" dirty="0" smtClean="0"/>
              <a:t>A light </a:t>
            </a:r>
            <a:r>
              <a:rPr lang="en-US" sz="3600" i="1" dirty="0" smtClean="0"/>
              <a:t>(Luke 2:32) to lead me</a:t>
            </a:r>
            <a:r>
              <a:rPr lang="en-US" sz="3600" b="1" dirty="0" smtClean="0"/>
              <a:t> </a:t>
            </a:r>
          </a:p>
          <a:p>
            <a:endParaRPr lang="en-US" sz="1800" b="1" dirty="0" smtClean="0"/>
          </a:p>
          <a:p>
            <a:pPr marL="103188" indent="-6350">
              <a:buNone/>
            </a:pPr>
            <a:r>
              <a:rPr lang="en-GB" sz="3600" dirty="0" smtClean="0"/>
              <a:t>Don’t lie to children about Santa &amp; gifts.  God is the giver of all good things </a:t>
            </a:r>
            <a:r>
              <a:rPr lang="en-GB" dirty="0" smtClean="0"/>
              <a:t>(James 1)</a:t>
            </a:r>
            <a:endParaRPr lang="en-GB" sz="3600" dirty="0" smtClean="0"/>
          </a:p>
          <a:p>
            <a:pPr>
              <a:buNone/>
            </a:pPr>
            <a:endParaRPr lang="en-US" sz="3600" b="1" dirty="0" smtClean="0"/>
          </a:p>
          <a:p>
            <a:pPr>
              <a:buNone/>
            </a:pPr>
            <a:endParaRPr lang="en-US" b="1" dirty="0" smtClean="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0"/>
                                        <p:tgtEl>
                                          <p:spTgt spid="3">
                                            <p:txEl>
                                              <p:pRg st="0" end="0"/>
                                            </p:txEl>
                                          </p:spTgt>
                                        </p:tgtEl>
                                      </p:cBhvr>
                                    </p:animEffect>
                                  </p:childTnLst>
                                </p:cTn>
                              </p:par>
                            </p:childTnLst>
                          </p:cTn>
                        </p:par>
                        <p:par>
                          <p:cTn id="8" fill="hold">
                            <p:stCondLst>
                              <p:cond delay="50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0"/>
                                        <p:tgtEl>
                                          <p:spTgt spid="3">
                                            <p:txEl>
                                              <p:pRg st="1" end="1"/>
                                            </p:txEl>
                                          </p:spTgt>
                                        </p:tgtEl>
                                      </p:cBhvr>
                                    </p:animEffect>
                                  </p:childTnLst>
                                </p:cTn>
                              </p:par>
                            </p:childTnLst>
                          </p:cTn>
                        </p:par>
                        <p:par>
                          <p:cTn id="12" fill="hold">
                            <p:stCondLst>
                              <p:cond delay="10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0"/>
                                        <p:tgtEl>
                                          <p:spTgt spid="3">
                                            <p:txEl>
                                              <p:pRg st="2" end="2"/>
                                            </p:txEl>
                                          </p:spTgt>
                                        </p:tgtEl>
                                      </p:cBhvr>
                                    </p:animEffect>
                                  </p:childTnLst>
                                </p:cTn>
                              </p:par>
                            </p:childTnLst>
                          </p:cTn>
                        </p:par>
                        <p:par>
                          <p:cTn id="16" fill="hold">
                            <p:stCondLst>
                              <p:cond delay="150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0"/>
                                        <p:tgtEl>
                                          <p:spTgt spid="3">
                                            <p:txEl>
                                              <p:pRg st="3" end="3"/>
                                            </p:txEl>
                                          </p:spTgt>
                                        </p:tgtEl>
                                      </p:cBhvr>
                                    </p:animEffect>
                                  </p:childTnLst>
                                </p:cTn>
                              </p:par>
                            </p:childTnLst>
                          </p:cTn>
                        </p:par>
                        <p:par>
                          <p:cTn id="20" fill="hold">
                            <p:stCondLst>
                              <p:cond delay="20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2965</TotalTime>
  <Words>718</Words>
  <Application>Microsoft Office PowerPoint</Application>
  <PresentationFormat>On-screen Show (4:3)</PresentationFormat>
  <Paragraphs>74</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Luke 2:1-7</vt:lpstr>
      <vt:lpstr>Matthew 1:18-24</vt:lpstr>
      <vt:lpstr>Luke 2:8-20</vt:lpstr>
      <vt:lpstr>John 1:1-5</vt:lpstr>
      <vt:lpstr>Luke 2:21-40</vt:lpstr>
      <vt:lpstr>Luke 2:21-40</vt:lpstr>
      <vt:lpstr>Luke 2:21-40</vt:lpstr>
      <vt:lpstr>Come, Emmanuel</vt:lpstr>
      <vt:lpstr>Slide 9</vt:lpstr>
      <vt:lpstr>Slide 10</vt:lpstr>
      <vt:lpstr>Slide 11</vt:lpstr>
      <vt:lpstr>Slide 12</vt:lpstr>
      <vt:lpstr>Slide 13</vt:lpstr>
    </vt:vector>
  </TitlesOfParts>
  <Company>WwW.YlmF.CoM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you been to the tomb yet?</dc:title>
  <dc:creator>DT</dc:creator>
  <cp:lastModifiedBy>GICF</cp:lastModifiedBy>
  <cp:revision>354</cp:revision>
  <dcterms:created xsi:type="dcterms:W3CDTF">2011-04-23T13:26:44Z</dcterms:created>
  <dcterms:modified xsi:type="dcterms:W3CDTF">2014-12-21T01:57:54Z</dcterms:modified>
</cp:coreProperties>
</file>